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9" r:id="rId1"/>
  </p:sldMasterIdLst>
  <p:notesMasterIdLst>
    <p:notesMasterId r:id="rId3"/>
  </p:notesMasterIdLst>
  <p:sldIdLst>
    <p:sldId id="269" r:id="rId2"/>
  </p:sldIdLst>
  <p:sldSz cx="9906000" cy="6858000" type="A4"/>
  <p:notesSz cx="6797675" cy="9926638"/>
  <p:embeddedFontLst>
    <p:embeddedFont>
      <p:font typeface="맑은 고딕" panose="020B0503020000020004" pitchFamily="50" charset="-127"/>
      <p:regular r:id="rId4"/>
      <p:bold r:id="rId5"/>
    </p:embeddedFont>
    <p:embeddedFont>
      <p:font typeface="나눔바른고딕" panose="020B0600000101010101" charset="-127"/>
      <p:regular r:id="rId6"/>
      <p:bold r:id="rId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>
          <p15:clr>
            <a:srgbClr val="A4A3A4"/>
          </p15:clr>
        </p15:guide>
        <p15:guide id="2" pos="213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김원섭" initials="김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2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342" y="78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-3780" y="-96"/>
      </p:cViewPr>
      <p:guideLst>
        <p:guide orient="horz" pos="3125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heme" Target="theme/theme1.xml"/><Relationship Id="rId5" Type="http://schemas.openxmlformats.org/officeDocument/2006/relationships/font" Target="fonts/font2.fntdata"/><Relationship Id="rId10" Type="http://schemas.openxmlformats.org/officeDocument/2006/relationships/viewProps" Target="viewProps.xml"/><Relationship Id="rId4" Type="http://schemas.openxmlformats.org/officeDocument/2006/relationships/font" Target="fonts/font1.fntdata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47C66A2-CBE6-4679-B7AC-47C0845CFABF}" type="datetime1">
              <a:rPr lang="ko-KR" altLang="en-US"/>
              <a:pPr lvl="0">
                <a:defRPr/>
              </a:pPr>
              <a:t>2025-01-20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9674D9C8-360D-45ED-B074-11892A5AA561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81831776-B9ED-4482-9EFF-A51611771E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5"/>
          <a:stretch/>
        </p:blipFill>
        <p:spPr>
          <a:xfrm>
            <a:off x="446532" y="0"/>
            <a:ext cx="9012936" cy="735301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91B02C46-A25E-4A11-8D66-7A9E29C156ED}"/>
              </a:ext>
            </a:extLst>
          </p:cNvPr>
          <p:cNvGrpSpPr/>
          <p:nvPr userDrawn="1"/>
        </p:nvGrpSpPr>
        <p:grpSpPr>
          <a:xfrm>
            <a:off x="1195255" y="330769"/>
            <a:ext cx="45719" cy="238925"/>
            <a:chOff x="563532" y="1218400"/>
            <a:chExt cx="291094" cy="582188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F478F6C0-87CF-4A09-AA57-F37F98CE12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3532" y="1218400"/>
              <a:ext cx="291094" cy="291094"/>
            </a:xfrm>
            <a:prstGeom prst="rect">
              <a:avLst/>
            </a:prstGeom>
            <a:solidFill>
              <a:srgbClr val="009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456">
                <a:solidFill>
                  <a:srgbClr val="0070C0"/>
                </a:solidFill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25E121D9-ADBF-423F-9ABB-BA3B71DF1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3532" y="1509494"/>
              <a:ext cx="291094" cy="291094"/>
            </a:xfrm>
            <a:prstGeom prst="rect">
              <a:avLst/>
            </a:prstGeom>
            <a:solidFill>
              <a:srgbClr val="003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456"/>
            </a:p>
          </p:txBody>
        </p:sp>
      </p:grp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F1C6F36D-10F2-44C7-875A-0C7AB79FBB80}"/>
              </a:ext>
            </a:extLst>
          </p:cNvPr>
          <p:cNvSpPr/>
          <p:nvPr userDrawn="1"/>
        </p:nvSpPr>
        <p:spPr>
          <a:xfrm>
            <a:off x="446532" y="0"/>
            <a:ext cx="9007031" cy="72000"/>
          </a:xfrm>
          <a:prstGeom prst="rect">
            <a:avLst/>
          </a:prstGeom>
          <a:solidFill>
            <a:srgbClr val="0099E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24020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5" userDrawn="1">
          <p15:clr>
            <a:srgbClr val="FBAE40"/>
          </p15:clr>
        </p15:guide>
        <p15:guide id="2" pos="5955" userDrawn="1">
          <p15:clr>
            <a:srgbClr val="FBAE40"/>
          </p15:clr>
        </p15:guide>
        <p15:guide id="3" orient="horz" pos="4042" userDrawn="1">
          <p15:clr>
            <a:srgbClr val="FBAE40"/>
          </p15:clr>
        </p15:guide>
        <p15:guide id="4" orient="horz" pos="6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2025-01-20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0378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2025-01-20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0371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2025-01-20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2878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2025-01-20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7008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FABBCB6-0FE5-4D7E-99B4-743791ADE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9902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9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18BC3351-1C83-47D2-BE93-81F80FA735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4" b="64877"/>
          <a:stretch/>
        </p:blipFill>
        <p:spPr>
          <a:xfrm rot="16200000" flipH="1" flipV="1">
            <a:off x="7068877" y="4020877"/>
            <a:ext cx="3022069" cy="265217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682D831-8BA1-4FA4-90C2-9CBCFD27F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94" b="54461"/>
          <a:stretch/>
        </p:blipFill>
        <p:spPr>
          <a:xfrm>
            <a:off x="1524" y="0"/>
            <a:ext cx="5113684" cy="37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85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E884CC93-782C-48D8-A139-D98300B1F21B}"/>
              </a:ext>
            </a:extLst>
          </p:cNvPr>
          <p:cNvGrpSpPr/>
          <p:nvPr userDrawn="1"/>
        </p:nvGrpSpPr>
        <p:grpSpPr>
          <a:xfrm>
            <a:off x="1" y="0"/>
            <a:ext cx="9904475" cy="6858001"/>
            <a:chOff x="1" y="0"/>
            <a:chExt cx="9904475" cy="6858001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D70A13-0B07-4A8B-B3AA-A2CF3B8A0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9902952" cy="6858000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CBE3A58C-C1BB-48AB-B4E0-509A730EA4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61"/>
            <a:stretch/>
          </p:blipFill>
          <p:spPr>
            <a:xfrm>
              <a:off x="1" y="5285121"/>
              <a:ext cx="5495924" cy="1572880"/>
            </a:xfrm>
            <a:prstGeom prst="rect">
              <a:avLst/>
            </a:prstGeom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E8E1F916-2A55-42CB-B2C2-634999EF6783}"/>
              </a:ext>
            </a:extLst>
          </p:cNvPr>
          <p:cNvGrpSpPr/>
          <p:nvPr userDrawn="1"/>
        </p:nvGrpSpPr>
        <p:grpSpPr>
          <a:xfrm>
            <a:off x="0" y="2533310"/>
            <a:ext cx="1411289" cy="213568"/>
            <a:chOff x="-452438" y="2715278"/>
            <a:chExt cx="1411289" cy="159687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22A06D65-A45E-4363-98E3-C2BC29B18EE6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 flipV="1">
              <a:off x="-452438" y="2715278"/>
              <a:ext cx="1411288" cy="159687"/>
            </a:xfrm>
            <a:prstGeom prst="rect">
              <a:avLst/>
            </a:prstGeom>
            <a:solidFill>
              <a:srgbClr val="003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ko-KR" sz="9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CHAPTER    </a:t>
              </a:r>
              <a:endParaRPr lang="ko-KR" altLang="en-US" sz="9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40754825-6591-4BE8-992A-5D1FDABD2799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 flipV="1">
              <a:off x="893763" y="2715278"/>
              <a:ext cx="65088" cy="159687"/>
            </a:xfrm>
            <a:prstGeom prst="rect">
              <a:avLst/>
            </a:prstGeom>
            <a:solidFill>
              <a:srgbClr val="009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456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46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엔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8754AE4-6525-4CCE-AAD6-6A72F787B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9902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2025-01-20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6298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2025-01-20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201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2025-01-20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8882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2025-01-20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0101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AE6AD-73F0-427A-8F02-D1B1A28BA2BD}" type="datetimeFigureOut">
              <a:rPr lang="ko-KR" altLang="en-US" smtClean="0"/>
              <a:t>2025-01-20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183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7" r:id="rId2"/>
    <p:sldLayoutId id="2147483696" r:id="rId3"/>
    <p:sldLayoutId id="2147483687" r:id="rId4"/>
    <p:sldLayoutId id="2147483698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629228C1-FAB7-431E-A77A-84816B3E4CE1}"/>
              </a:ext>
            </a:extLst>
          </p:cNvPr>
          <p:cNvSpPr/>
          <p:nvPr/>
        </p:nvSpPr>
        <p:spPr>
          <a:xfrm>
            <a:off x="452318" y="298316"/>
            <a:ext cx="1003617" cy="284830"/>
          </a:xfrm>
          <a:prstGeom prst="roundRect">
            <a:avLst>
              <a:gd name="adj" fmla="val 10600"/>
            </a:avLst>
          </a:prstGeom>
          <a:solidFill>
            <a:srgbClr val="009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/>
              <a:t>별  지</a:t>
            </a:r>
            <a:endParaRPr lang="ko-KR" altLang="en-US" sz="1600" b="1" dirty="0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7931514E-D9F5-4363-9C72-F8578AD33796}"/>
              </a:ext>
            </a:extLst>
          </p:cNvPr>
          <p:cNvSpPr txBox="1"/>
          <p:nvPr/>
        </p:nvSpPr>
        <p:spPr>
          <a:xfrm>
            <a:off x="1554678" y="193422"/>
            <a:ext cx="660629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우대가점</a:t>
            </a:r>
            <a:r>
              <a:rPr lang="ko-KR" altLang="en-US" sz="24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 항목</a:t>
            </a:r>
            <a:r>
              <a:rPr lang="ko-KR" altLang="en-US" sz="24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③</a:t>
            </a:r>
            <a:r>
              <a:rPr lang="en-US" altLang="ko-KR" sz="24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_</a:t>
            </a:r>
            <a:r>
              <a:rPr lang="ko-KR" altLang="en-US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국가핵심기술 관련 분야</a:t>
            </a:r>
            <a:r>
              <a:rPr lang="en-US" altLang="ko-KR" sz="2000" b="1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ko-KR" altLang="en-US" sz="2000" b="1" dirty="0" err="1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해당시</a:t>
            </a:r>
            <a:r>
              <a:rPr lang="ko-KR" altLang="en-US" sz="2000" b="1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 작성</a:t>
            </a:r>
            <a:r>
              <a:rPr lang="en-US" altLang="ko-KR" sz="2000" b="1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lang="ko-KR" altLang="en-US" sz="2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418620"/>
              </p:ext>
            </p:extLst>
          </p:nvPr>
        </p:nvGraphicFramePr>
        <p:xfrm>
          <a:off x="452318" y="1918747"/>
          <a:ext cx="9000000" cy="48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96000">
                <a:tc>
                  <a:txBody>
                    <a:bodyPr/>
                    <a:lstStyle/>
                    <a:p>
                      <a:pPr latinLnBrk="1"/>
                      <a:endParaRPr lang="en-US" altLang="ko-KR" sz="12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en-US" altLang="ko-KR" sz="12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○ 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460557" y="1926997"/>
            <a:ext cx="2028518" cy="288032"/>
          </a:xfrm>
          <a:prstGeom prst="rect">
            <a:avLst/>
          </a:prstGeom>
          <a:solidFill>
            <a:srgbClr val="467AE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우대 기술 내용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위쪽 화살표 설명선 10"/>
          <p:cNvSpPr/>
          <p:nvPr/>
        </p:nvSpPr>
        <p:spPr bwMode="auto">
          <a:xfrm>
            <a:off x="6052380" y="1750301"/>
            <a:ext cx="2918920" cy="862952"/>
          </a:xfrm>
          <a:prstGeom prst="upArrowCallout">
            <a:avLst>
              <a:gd name="adj1" fmla="val 13512"/>
              <a:gd name="adj2" fmla="val 17875"/>
              <a:gd name="adj3" fmla="val 26382"/>
              <a:gd name="adj4" fmla="val 65441"/>
            </a:avLst>
          </a:prstGeom>
          <a:solidFill>
            <a:schemeClr val="bg1">
              <a:lumMod val="95000"/>
            </a:schemeClr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05740" algn="just" fontAlgn="base">
              <a:lnSpc>
                <a:spcPct val="150000"/>
              </a:lnSpc>
            </a:pPr>
            <a:r>
              <a:rPr lang="ko-KR" altLang="en-US" sz="1200" kern="1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해당 기술 분야</a:t>
            </a:r>
            <a:r>
              <a:rPr lang="en-US" altLang="ko-KR" sz="1200" kern="1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kern="1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체크박스에 </a:t>
            </a:r>
            <a:r>
              <a:rPr lang="ko-KR" altLang="en-US" sz="1200" kern="1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</a:t>
            </a:r>
            <a:r>
              <a:rPr lang="ko-KR" altLang="en-US" sz="1200" kern="1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체크</a:t>
            </a:r>
            <a:endParaRPr lang="ko-KR" altLang="en-US" sz="1200" kern="10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7" y="2881386"/>
            <a:ext cx="5156516" cy="1869743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 </a:t>
            </a:r>
            <a:r>
              <a:rPr lang="ko-KR" altLang="en-US" sz="1200" u="sng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장표는</a:t>
            </a:r>
            <a:r>
              <a:rPr lang="ko-KR" altLang="en-US" sz="1200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u="sng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우대가점</a:t>
            </a:r>
            <a:r>
              <a:rPr lang="ko-KR" altLang="en-US" sz="1200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중 </a:t>
            </a:r>
            <a:r>
              <a:rPr lang="ko-KR" altLang="en-US" sz="1200" b="1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국가핵심기술 분야</a:t>
            </a:r>
            <a:r>
              <a:rPr lang="ko-KR" altLang="en-US" sz="1200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u="sng" dirty="0" err="1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선택시에만</a:t>
            </a:r>
            <a:r>
              <a:rPr lang="ko-KR" altLang="en-US" sz="1200" u="sng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작성하며</a:t>
            </a:r>
            <a:endParaRPr lang="en-US" altLang="ko-KR" sz="1200" u="sng" dirty="0" smtClean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500" dirty="0" smtClean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- 1</a:t>
            </a:r>
            <a:r>
              <a:rPr lang="ko-KR" altLang="en-US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 이내로 작성하되 양식을 수정하지 말 것</a:t>
            </a:r>
            <a:endParaRPr lang="en-US" altLang="ko-KR" sz="1200" b="1" dirty="0" smtClean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00" b="1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특허 등록번호 반드시 기재</a:t>
            </a:r>
            <a:r>
              <a:rPr lang="en-US" altLang="ko-KR" sz="1200" b="1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u="sng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미기재시</a:t>
            </a:r>
            <a:r>
              <a:rPr lang="ko-KR" altLang="en-US" sz="1200" b="1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u="sng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미인정</a:t>
            </a:r>
            <a:r>
              <a:rPr lang="en-US" altLang="ko-KR" sz="1200" b="1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85725" indent="-85725"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00" b="1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우대기술</a:t>
            </a:r>
            <a:r>
              <a:rPr lang="ko-KR" altLang="en-US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항목에 부합하는 사유</a:t>
            </a:r>
            <a:r>
              <a:rPr lang="en-US" altLang="ko-KR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기술 내용 등을 작성하고 </a:t>
            </a:r>
            <a:r>
              <a:rPr lang="ko-KR" altLang="en-US" sz="12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증빙이 </a:t>
            </a:r>
            <a:r>
              <a:rPr lang="ko-KR" altLang="en-US" sz="1200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가능할시</a:t>
            </a:r>
            <a:r>
              <a:rPr lang="en-US" altLang="ko-KR" sz="12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증빙 첨부</a:t>
            </a:r>
            <a:endParaRPr lang="en-US" altLang="ko-KR" sz="1200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특허청에서 가점 여부 판단</a:t>
            </a:r>
            <a:endParaRPr lang="en-US" altLang="ko-KR" sz="1200" b="1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634538"/>
              </p:ext>
            </p:extLst>
          </p:nvPr>
        </p:nvGraphicFramePr>
        <p:xfrm>
          <a:off x="630227" y="4867775"/>
          <a:ext cx="8662287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00">
                  <a:extLst>
                    <a:ext uri="{9D8B030D-6E8A-4147-A177-3AD203B41FA5}">
                      <a16:colId xmlns:a16="http://schemas.microsoft.com/office/drawing/2014/main" val="1388470858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131224858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3790396111"/>
                    </a:ext>
                  </a:extLst>
                </a:gridCol>
                <a:gridCol w="943429">
                  <a:extLst>
                    <a:ext uri="{9D8B030D-6E8A-4147-A177-3AD203B41FA5}">
                      <a16:colId xmlns:a16="http://schemas.microsoft.com/office/drawing/2014/main" val="2028394010"/>
                    </a:ext>
                  </a:extLst>
                </a:gridCol>
                <a:gridCol w="943429">
                  <a:extLst>
                    <a:ext uri="{9D8B030D-6E8A-4147-A177-3AD203B41FA5}">
                      <a16:colId xmlns:a16="http://schemas.microsoft.com/office/drawing/2014/main" val="3280621465"/>
                    </a:ext>
                  </a:extLst>
                </a:gridCol>
                <a:gridCol w="943429">
                  <a:extLst>
                    <a:ext uri="{9D8B030D-6E8A-4147-A177-3AD203B41FA5}">
                      <a16:colId xmlns:a16="http://schemas.microsoft.com/office/drawing/2014/main" val="974124850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1084904184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연번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출원인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</a:rPr>
                        <a:t>출원번호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출원일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등록번호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등록일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명칭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62876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i="1" dirty="0" smtClean="0">
                          <a:solidFill>
                            <a:srgbClr val="0000FF"/>
                          </a:solidFill>
                        </a:rPr>
                        <a:t>한국특허전략개발원</a:t>
                      </a:r>
                      <a:endParaRPr lang="ko-KR" altLang="en-US" sz="10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i="1" smtClean="0">
                          <a:solidFill>
                            <a:srgbClr val="0000FF"/>
                          </a:solidFill>
                        </a:rPr>
                        <a:t>10-2024-1234567</a:t>
                      </a:r>
                      <a:endParaRPr lang="ko-KR" altLang="en-US" sz="10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i="1" dirty="0" smtClean="0">
                          <a:solidFill>
                            <a:srgbClr val="0000FF"/>
                          </a:solidFill>
                        </a:rPr>
                        <a:t>2024.1.1.</a:t>
                      </a:r>
                      <a:endParaRPr lang="ko-KR" altLang="en-US" sz="10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i="1" dirty="0" smtClean="0">
                          <a:solidFill>
                            <a:srgbClr val="0000FF"/>
                          </a:solidFill>
                        </a:rPr>
                        <a:t>10-1234567</a:t>
                      </a:r>
                      <a:endParaRPr lang="ko-KR" altLang="en-US" sz="10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i="1" dirty="0" smtClean="0">
                          <a:solidFill>
                            <a:srgbClr val="0000FF"/>
                          </a:solidFill>
                        </a:rPr>
                        <a:t>20241.1.</a:t>
                      </a:r>
                      <a:endParaRPr lang="ko-KR" altLang="en-US" sz="10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i="1" dirty="0" smtClean="0">
                          <a:solidFill>
                            <a:srgbClr val="0000FF"/>
                          </a:solidFill>
                        </a:rPr>
                        <a:t>OOOOO</a:t>
                      </a:r>
                      <a:endParaRPr lang="ko-KR" altLang="en-US" sz="10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0964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rgbClr val="0000FF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i="1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28824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i="1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i="1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i="1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i="1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i="1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1349351"/>
                  </a:ext>
                </a:extLst>
              </a:tr>
            </a:tbl>
          </a:graphicData>
        </a:graphic>
      </p:graphicFrame>
      <p:sp>
        <p:nvSpPr>
          <p:cNvPr id="10" name="TextBox 17">
            <a:extLst>
              <a:ext uri="{FF2B5EF4-FFF2-40B4-BE49-F238E27FC236}">
                <a16:creationId xmlns:a16="http://schemas.microsoft.com/office/drawing/2014/main" id="{977C7FEC-908A-4BA4-8E9D-A94594084CE7}"/>
              </a:ext>
            </a:extLst>
          </p:cNvPr>
          <p:cNvSpPr txBox="1"/>
          <p:nvPr/>
        </p:nvSpPr>
        <p:spPr>
          <a:xfrm>
            <a:off x="637716" y="6128886"/>
            <a:ext cx="880080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☞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신청서 작성 시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4.</a:t>
            </a:r>
            <a:r>
              <a:rPr lang="ko-KR" altLang="en-US" sz="2000" b="1" i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우대사항에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‘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해당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’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선택하고 바로 우측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[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증빙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]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에 업로드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!</a:t>
            </a: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883096"/>
              </p:ext>
            </p:extLst>
          </p:nvPr>
        </p:nvGraphicFramePr>
        <p:xfrm>
          <a:off x="452318" y="713278"/>
          <a:ext cx="9000000" cy="115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24810978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24586184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631436901"/>
                    </a:ext>
                  </a:extLst>
                </a:gridCol>
              </a:tblGrid>
              <a:tr h="288000">
                <a:tc rowSpan="4"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국가핵심기술</a:t>
                      </a:r>
                      <a:endParaRPr lang="en-US" altLang="ko-KR" sz="1400" b="1" dirty="0" smtClean="0"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분야</a:t>
                      </a:r>
                      <a:endParaRPr lang="en-US" altLang="ko-KR" sz="1600" b="1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반도체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철강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우주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디스플레이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조선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생명공학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전기 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전자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원자력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5608031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기계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</a:t>
                      </a:r>
                      <a:r>
                        <a:rPr lang="ko-KR" altLang="en-US" sz="12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자동차∙</a:t>
                      </a:r>
                      <a:r>
                        <a:rPr lang="ko-KR" altLang="en-US" sz="1200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철도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정보통신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로봇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8846922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endParaRPr lang="en-US" altLang="ko-KR" sz="1600" b="1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수소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5742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5576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000000000000000000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000000000000000000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139</Words>
  <Application>Microsoft Office PowerPoint</Application>
  <PresentationFormat>A4 용지(210x297mm)</PresentationFormat>
  <Paragraphs>45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5" baseType="lpstr">
      <vt:lpstr>맑은 고딕</vt:lpstr>
      <vt:lpstr>Arial</vt:lpstr>
      <vt:lpstr>나눔바른고딕</vt:lpstr>
      <vt:lpstr>Office 테마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안수아</dc:creator>
  <cp:lastModifiedBy>Kista</cp:lastModifiedBy>
  <cp:revision>201</cp:revision>
  <cp:lastPrinted>2021-07-12T09:10:59Z</cp:lastPrinted>
  <dcterms:created xsi:type="dcterms:W3CDTF">2015-08-12T00:10:27Z</dcterms:created>
  <dcterms:modified xsi:type="dcterms:W3CDTF">2025-01-20T02:00:20Z</dcterms:modified>
  <cp:version>1000.0000.01</cp:version>
</cp:coreProperties>
</file>